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0" r:id="rId5"/>
    <p:sldId id="258" r:id="rId6"/>
    <p:sldId id="259" r:id="rId7"/>
    <p:sldId id="264" r:id="rId8"/>
    <p:sldId id="266" r:id="rId9"/>
    <p:sldId id="271" r:id="rId10"/>
    <p:sldId id="269" r:id="rId11"/>
    <p:sldId id="267" r:id="rId12"/>
    <p:sldId id="270" r:id="rId13"/>
    <p:sldId id="268" r:id="rId14"/>
    <p:sldId id="272" r:id="rId15"/>
    <p:sldId id="275" r:id="rId16"/>
    <p:sldId id="274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Знает некоторые культурные традиции, праздники</c:v>
                </c:pt>
                <c:pt idx="1">
                  <c:v>понимает эмоциональное состояния, нравственное поведение сверстников</c:v>
                </c:pt>
                <c:pt idx="2">
                  <c:v>Умеет оценить моральные качества</c:v>
                </c:pt>
                <c:pt idx="3">
                  <c:v>проявляет нравственное поведение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0.56999999999999995</c:v>
                </c:pt>
                <c:pt idx="2">
                  <c:v>0.27</c:v>
                </c:pt>
                <c:pt idx="3">
                  <c:v>0.4400000000000005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 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Знает некоторые культурные традиции, праздники</c:v>
                </c:pt>
                <c:pt idx="1">
                  <c:v>понимает эмоциональное состояния, нравственное поведение сверстников</c:v>
                </c:pt>
                <c:pt idx="2">
                  <c:v>Умеет оценить моральные качества</c:v>
                </c:pt>
                <c:pt idx="3">
                  <c:v>проявляет нравственное поведение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0.72000000000000064</c:v>
                </c:pt>
                <c:pt idx="1">
                  <c:v>0.94000000000000061</c:v>
                </c:pt>
                <c:pt idx="2">
                  <c:v>0.74000000000000199</c:v>
                </c:pt>
                <c:pt idx="3">
                  <c:v>0.82000000000000062</c:v>
                </c:pt>
              </c:numCache>
            </c:numRef>
          </c:val>
        </c:ser>
        <c:dLbls/>
        <c:axId val="151120896"/>
        <c:axId val="133645056"/>
      </c:barChart>
      <c:catAx>
        <c:axId val="151120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645056"/>
        <c:crosses val="autoZero"/>
        <c:auto val="1"/>
        <c:lblAlgn val="ctr"/>
        <c:lblOffset val="100"/>
      </c:catAx>
      <c:valAx>
        <c:axId val="1336450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1208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0.12000000000000002</c:v>
                </c:pt>
                <c:pt idx="1">
                  <c:v>8.0000000000000043E-2</c:v>
                </c:pt>
                <c:pt idx="2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0.36000000000000032</c:v>
                </c:pt>
                <c:pt idx="1">
                  <c:v>0.30000000000000032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0.52</c:v>
                </c:pt>
                <c:pt idx="1">
                  <c:v>0.62000000000000199</c:v>
                </c:pt>
                <c:pt idx="2">
                  <c:v>0.74000000000000199</c:v>
                </c:pt>
              </c:numCache>
            </c:numRef>
          </c:val>
        </c:ser>
        <c:dLbls/>
        <c:axId val="165422592"/>
        <c:axId val="165424128"/>
      </c:barChart>
      <c:catAx>
        <c:axId val="1654225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424128"/>
        <c:crosses val="autoZero"/>
        <c:auto val="1"/>
        <c:lblAlgn val="ctr"/>
        <c:lblOffset val="100"/>
      </c:catAx>
      <c:valAx>
        <c:axId val="1654241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4225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32DC-7F40-4190-9DEB-814C329518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E232-1E93-4B15-81C9-7F159914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100013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8 «Колокольчик» Каменского района Алтайского края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72074"/>
            <a:ext cx="5072098" cy="14668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«Детский сад - лидер дошкольного образования Каменского района»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-5-e1561204194635-768x5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0"/>
            <a:ext cx="2728906" cy="2046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фасад-корпус-№-2-300x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857496"/>
            <a:ext cx="266701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143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/>
                <a:ea typeface="Calibri"/>
              </a:rPr>
              <a:t>В 2018-2019 учебном году по направлению ранней профориентации были получены следующие результаты: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928666"/>
          <a:ext cx="8786873" cy="5741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6884"/>
                <a:gridCol w="1597614"/>
                <a:gridCol w="1452375"/>
              </a:tblGrid>
              <a:tr h="634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дети знают о назначении техники и материалов в трудовой деятельности взрослых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называют профессии своих родителей, профессии разных сфер экономики города, страны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4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различают профессии по существенным признакам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называют профессионально важные качества представителей разных профессий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4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объясняют роль труда в благополучии человека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моделируют в игре отношения между людьми разных профессий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 собственной инициативе участвуют в посильной трудовой деятельности совместно со взрослым и самостоятельно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45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эмоционально-положительно относятся к труду в целом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84%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7072362" cy="642942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Результативность работы по  художественно-эстетическому развитию дошкольников (на конец учебных </a:t>
            </a:r>
            <a:r>
              <a:rPr lang="ru-RU" sz="2200" b="1" dirty="0" err="1" smtClean="0">
                <a:latin typeface="Times New Roman"/>
                <a:ea typeface="Calibri"/>
                <a:cs typeface="Times New Roman"/>
              </a:rPr>
              <a:t>гг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19324" y="1357298"/>
          <a:ext cx="642464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214290"/>
            <a:ext cx="70009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направлениями работы по воспитанию у детей потребности в здоровом образе жизни являются: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гигиенических навыков;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представлений о том, что является полезным и вредным для здоровья;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потребности в ежедневных занятиях спортом;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представлений о здоровой пище, о витаминах, о вреде и пользе отдельных видов продуктов.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643314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6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143380"/>
            <a:ext cx="26670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00298" y="214290"/>
            <a:ext cx="317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ДОУ функционирует: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088" y="1340768"/>
            <a:ext cx="55852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Родительский клуб «Остров Детства»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Консультационный пункт для родителей (законных представителей) детей раннего и дошкольного возраста не посещающих ДОУ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«Родительский патруль» по соблюдению родителями правил дорожного движения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DSCN0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216613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anya-s-mamoy-920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198696"/>
            <a:ext cx="2053947" cy="228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.user-ПК\Pictures\Saved Pictures\P214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0230" y="2440276"/>
            <a:ext cx="2263800" cy="169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715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Перспективы реализации выбранного направления мы видим в том, чтобы: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429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72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обеспечить постепенное воспитание у ребёнка ясного понимания вещей окружающего мира, возведение добрых инстинктов детской натуры в сознательное стремление к идеалам добра и нравственности и, наконец, постепенное формирование и становление самостоятельной, инициативной, активной личности, способной к сочувствию и сопереживанию;</a:t>
            </a:r>
          </a:p>
          <a:p>
            <a:pPr marL="72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создавать благоприятные условия для формирования основ базовой культуры личности, подготовки к жизни в современном обществе, формирования ценностных представлений дошкольников о многообразии мира профессий;</a:t>
            </a:r>
          </a:p>
          <a:p>
            <a:pPr marL="72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обновлять предметно-пространственную среду в каждой возрастной группе и на участке детского сада в соответствии с особенностями каждого возрастного этапа, с учетом индивидуальных особенностей детей;  </a:t>
            </a:r>
          </a:p>
          <a:p>
            <a:pPr marL="72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создавать проекты многостороннего, взаимовыгодного партнерства дошкольного учреждения и организаций, в том числе в сфере работы с семьей.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6543692" cy="2471742"/>
          </a:xfrm>
        </p:spPr>
        <p:txBody>
          <a:bodyPr>
            <a:normAutofit/>
          </a:bodyPr>
          <a:lstStyle/>
          <a:p>
            <a:pPr marL="72000" indent="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детский сад является начальной ступенью для формирования личности, любящей и знающей обычаи и традиции своего народа. Наши воспитанники будут настоящими ценителями и патриотами своей Родины.</a:t>
            </a:r>
          </a:p>
          <a:p>
            <a:pPr marL="72000" indent="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/сад – это команда профессионалов, коллектив единомышленников, творческие дети, инициативные родители, надёжные социальные партнёры.</a:t>
            </a:r>
          </a:p>
          <a:p>
            <a:endParaRPr lang="ru-RU" dirty="0"/>
          </a:p>
        </p:txBody>
      </p:sp>
      <p:pic>
        <p:nvPicPr>
          <p:cNvPr id="5" name="Рисунок 4" descr="DSCN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000504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052" y="2612141"/>
            <a:ext cx="2071670" cy="1553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0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5086451"/>
            <a:ext cx="200023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537464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0771" y="3987393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5266752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 (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2657498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93" y="2924944"/>
            <a:ext cx="2009720" cy="149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428868"/>
            <a:ext cx="6329378" cy="1042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214546" y="2714620"/>
            <a:ext cx="6215106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Segoe Print" pitchFamily="2" charset="0"/>
              </a:rPr>
              <a:t>Ребенок – это маленький росток,</a:t>
            </a:r>
          </a:p>
          <a:p>
            <a:pPr>
              <a:buNone/>
            </a:pPr>
            <a:r>
              <a:rPr lang="ru-RU" sz="2400" b="1" dirty="0" smtClean="0">
                <a:latin typeface="Segoe Print" pitchFamily="2" charset="0"/>
              </a:rPr>
              <a:t>Который холим, любим и лелеем.</a:t>
            </a:r>
          </a:p>
          <a:p>
            <a:pPr>
              <a:buNone/>
            </a:pPr>
            <a:r>
              <a:rPr lang="ru-RU" sz="2400" b="1" dirty="0" smtClean="0">
                <a:latin typeface="Segoe Print" pitchFamily="2" charset="0"/>
              </a:rPr>
              <a:t>Ребенок – это маленький цветок,</a:t>
            </a:r>
          </a:p>
          <a:p>
            <a:pPr>
              <a:buNone/>
            </a:pPr>
            <a:r>
              <a:rPr lang="ru-RU" sz="2400" b="1" dirty="0" smtClean="0">
                <a:latin typeface="Segoe Print" pitchFamily="2" charset="0"/>
              </a:rPr>
              <a:t>Мы всей душой его согреем.</a:t>
            </a:r>
          </a:p>
          <a:p>
            <a:pPr>
              <a:buNone/>
            </a:pPr>
            <a:r>
              <a:rPr lang="ru-RU" sz="2400" b="1" dirty="0" smtClean="0">
                <a:latin typeface="Segoe Print" pitchFamily="2" charset="0"/>
              </a:rPr>
              <a:t>Пусть на большом его пути</a:t>
            </a:r>
          </a:p>
          <a:p>
            <a:pPr>
              <a:buNone/>
            </a:pPr>
            <a:r>
              <a:rPr lang="ru-RU" sz="2400" b="1" dirty="0" smtClean="0">
                <a:latin typeface="Segoe Print" pitchFamily="2" charset="0"/>
              </a:rPr>
              <a:t>Погода будет только ясной.</a:t>
            </a:r>
          </a:p>
          <a:p>
            <a:pPr>
              <a:buNone/>
            </a:pPr>
            <a:r>
              <a:rPr lang="ru-RU" sz="2400" b="1" dirty="0" smtClean="0">
                <a:latin typeface="Segoe Print" pitchFamily="2" charset="0"/>
              </a:rPr>
              <a:t>Расти же, Колокольчик наш, расти</a:t>
            </a:r>
          </a:p>
          <a:p>
            <a:pPr>
              <a:buNone/>
            </a:pPr>
            <a:r>
              <a:rPr lang="ru-RU" sz="2400" b="1" dirty="0" smtClean="0">
                <a:latin typeface="Segoe Print" pitchFamily="2" charset="0"/>
              </a:rPr>
              <a:t>И превратись в цветок прекрасный!</a:t>
            </a:r>
            <a:endParaRPr lang="ru-RU" sz="2400" b="1" dirty="0">
              <a:latin typeface="Segoe Print" pitchFamily="2" charset="0"/>
            </a:endParaRPr>
          </a:p>
        </p:txBody>
      </p:sp>
      <p:pic>
        <p:nvPicPr>
          <p:cNvPr id="4" name="Рисунок 3" descr="kolokol_chik1-300x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9"/>
            <a:ext cx="2643206" cy="1982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1142984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Девиз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МБДОУ «Детский сад № 8»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14290"/>
            <a:ext cx="64294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ДОУ работают 18 воспитателей, старший воспитатель,  учитель-логопед,  2 музыкальных руководителя, 2 инструктора по физической культуре, заведующий. 100% педагогов имеют педагогическое образование, 32% из них – высшее педагогическое образование. В течение трёх лет повысили квалификацию 23 педагога (100%).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педагогический работник имеет звание «Почетный работник общего образования», 2 педагога награждены Грамотами Министерства образования и науки РФ, 4 – Грамотой Управления Алтайского края по образованию и делам молодежи, 5 – Грамотой Управления образования Администрации Каменского района.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4143380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Педагогический коллектив принимает активное участие в смотрах,  конкурсах профессионального мастерства, что способствует повышению имиджа дошкольного учреждения, позволяет реализовывать творческие способности педагогов и воспитанников, повышать качество образования в ДОУ.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786610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Приоритетные направления деятельности ДОУ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142984"/>
            <a:ext cx="571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714488"/>
            <a:ext cx="260507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игровой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1714488"/>
            <a:ext cx="275274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Духовно-нравственное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2643182"/>
            <a:ext cx="284879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Ранняя профориентация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571744"/>
            <a:ext cx="443634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позитивных установок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труду и творчеству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3429000"/>
            <a:ext cx="560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3929066"/>
            <a:ext cx="596041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к истокам русской народной культуры,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искусству русского народа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4786322"/>
            <a:ext cx="356392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84" y="5429264"/>
            <a:ext cx="35719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5143512"/>
            <a:ext cx="281365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6000768"/>
            <a:ext cx="459157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Конструктивно-модельная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28654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 деятельности учреждения в рамках приоритетных направлений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7200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полноценного проживания ребенком дошкольного детства, с помощью проектирования социальных ситуаций развития ребенка и развивающей предметно-пространственной среды, обеспечивающих позитивную социализацию, мотивацию и поддержку индивидуальности детей через общение, игру, познавательно-исследовательскую деятельность и другие формы активности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007\Desktop\работа\родсобр\DSC05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500570"/>
            <a:ext cx="2719578" cy="203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olokol_chik1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14290"/>
            <a:ext cx="2286016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9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429132"/>
            <a:ext cx="3214678" cy="214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6858048" cy="128588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деятельности ДОУ в рамках выбранных приоритетных направлений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357430"/>
            <a:ext cx="8858312" cy="43577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условия для охраны жизни и укрепления физического и психического здоровья детей, формирования потребности к здоровому образу жизни.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духовно-нравственное отношение и чувство сопричастности к родному дому, семье, детскому саду, городу, стране, к культурному наследию своего народа средствами проектной деятельности и системы мероприятий по ранней профориентации дошкольников.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Модернизировать условия, способствующие реализации художественно-эстетического развития и воспитания дошкольников, их творческого потенциала посредством различных видов художественной деятельности и использования современных форм  работы с учётом ФГОС ДО.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вовлечению родителей воспитанников в образовательный процесс ДОУ, используя современные формы взаимодействия с семьёй.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и реализовать на практике организационные условия установления партнерства дошкольного образовательного учреждения с организациями, выбрать формы эффективного сотрудничества.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0092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реализации задач приоритетных направлений в ДОУ разработаны и реализуются: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412776"/>
            <a:ext cx="6929486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социально-нравственного развития детей дошкольного возраста «Духовно - нравственное воспитание сказкой»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Программа социально-нравственного и художественно-эстетического развития дошкольников «Приобщение детей к русской народной культуре через разные формы организации образовательной деятельности»</a:t>
            </a:r>
            <a:endParaRPr lang="ru-RU" sz="1600" dirty="0" smtClean="0">
              <a:ea typeface="Calibri"/>
              <a:cs typeface="Times New Roman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05681" y="3249043"/>
            <a:ext cx="7128792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Рабочая программа нравственно-патриотического воспитания детей дошкольного возраста «От родного порога»</a:t>
            </a:r>
          </a:p>
          <a:p>
            <a:pPr algn="just">
              <a:lnSpc>
                <a:spcPct val="115000"/>
              </a:lnSpc>
            </a:pPr>
            <a:endParaRPr lang="ru-RU" sz="16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нравственно-патриотического и художественно-эстетического развития детей 3-7 лет «Фольклорный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– как основа приобщения детей к истокам русской народной культуры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just">
              <a:lnSpc>
                <a:spcPct val="115000"/>
              </a:lnSpc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по художественно-эстетическому развитию средствами нетрадиционных техник рисования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Юный художник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(для детей 5-7 лет)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Рабочая программа художественно-эстетического развития детей 6-7 лет "Пластилиновая фантазия"</a:t>
            </a:r>
            <a:endParaRPr lang="ru-RU" sz="1600" dirty="0" smtClean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6858048" cy="857256"/>
          </a:xfrm>
        </p:spPr>
        <p:txBody>
          <a:bodyPr>
            <a:normAutofit fontScale="90000"/>
          </a:bodyPr>
          <a:lstStyle/>
          <a:p>
            <a:pPr indent="228600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Calibri"/>
              </a:rPr>
              <a:t>Результаты </a:t>
            </a:r>
            <a:r>
              <a:rPr lang="ru-RU" sz="22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сформированности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Calibri"/>
              </a:rPr>
              <a:t> духовно-нравственных качеств дошкольников по итогам 2017-2019 </a:t>
            </a:r>
            <a:r>
              <a:rPr lang="ru-RU" sz="22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гг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Calibri"/>
              </a:rPr>
              <a:t> представлены в диаграмме: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828800" y="1285860"/>
          <a:ext cx="54864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85728"/>
            <a:ext cx="692948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нашем ДОУ успешно реализованы проекты по ранней профориентации во всех возрастных группах.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Свою главную задачу по данному направлению мы определяем как: осуществление ознакомления дошкольников с трудом взрослых с учетом современного регионального и муниципального рынка труда.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SCN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285992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5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714620"/>
            <a:ext cx="2714612" cy="203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5000636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5000636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 (1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5072074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f6ce47669d97e131ea61f59b43e898460e2277e"/>
</p:tagLst>
</file>

<file path=ppt/theme/theme1.xml><?xml version="1.0" encoding="utf-8"?>
<a:theme xmlns:a="http://schemas.openxmlformats.org/drawingml/2006/main" name="let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leto</Template>
  <TotalTime>420</TotalTime>
  <Words>967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leto</vt:lpstr>
      <vt:lpstr>Муниципальное бюджетное дошкольное образовательное учреждение «Детский сад № 8 «Колокольчик» Каменского района Алтайского края</vt:lpstr>
      <vt:lpstr>Слайд 2</vt:lpstr>
      <vt:lpstr>Слайд 3</vt:lpstr>
      <vt:lpstr>Приоритетные направления деятельности ДОУ</vt:lpstr>
      <vt:lpstr>Цель деятельности учреждения в рамках приоритетных направлений</vt:lpstr>
      <vt:lpstr>Задачи деятельности ДОУ в рамках выбранных приоритетных направлений</vt:lpstr>
      <vt:lpstr>Для реализации задач приоритетных направлений в ДОУ разработаны и реализуются:</vt:lpstr>
      <vt:lpstr>Результаты сформированности духовно-нравственных качеств дошкольников по итогам 2017-2019 гг представлены в диаграмме:  </vt:lpstr>
      <vt:lpstr>Слайд 9</vt:lpstr>
      <vt:lpstr>В 2018-2019 учебном году по направлению ранней профориентации были получены следующие результаты:</vt:lpstr>
      <vt:lpstr> Результативность работы по  художественно-эстетическому развитию дошкольников (на конец учебных гг) </vt:lpstr>
      <vt:lpstr>Слайд 12</vt:lpstr>
      <vt:lpstr>В ДОУ функционирует:</vt:lpstr>
      <vt:lpstr> Перспективы реализации выбранного направления мы видим в том, чтобы: </vt:lpstr>
      <vt:lpstr>Слайд 15</vt:lpstr>
      <vt:lpstr>Слайд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39</cp:revision>
  <dcterms:created xsi:type="dcterms:W3CDTF">2020-01-06T14:52:38Z</dcterms:created>
  <dcterms:modified xsi:type="dcterms:W3CDTF">2020-01-22T12:34:11Z</dcterms:modified>
</cp:coreProperties>
</file>